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57" r:id="rId3"/>
    <p:sldId id="258" r:id="rId4"/>
    <p:sldId id="301" r:id="rId5"/>
    <p:sldId id="259" r:id="rId6"/>
    <p:sldId id="261" r:id="rId7"/>
    <p:sldId id="262" r:id="rId8"/>
    <p:sldId id="302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7" r:id="rId29"/>
    <p:sldId id="281" r:id="rId30"/>
    <p:sldId id="283" r:id="rId31"/>
    <p:sldId id="284" r:id="rId32"/>
    <p:sldId id="288" r:id="rId33"/>
    <p:sldId id="304" r:id="rId34"/>
    <p:sldId id="286" r:id="rId35"/>
    <p:sldId id="289" r:id="rId36"/>
    <p:sldId id="290" r:id="rId37"/>
    <p:sldId id="291" r:id="rId38"/>
    <p:sldId id="305" r:id="rId39"/>
    <p:sldId id="292" r:id="rId40"/>
    <p:sldId id="293" r:id="rId41"/>
    <p:sldId id="307" r:id="rId42"/>
    <p:sldId id="294" r:id="rId43"/>
    <p:sldId id="295" r:id="rId44"/>
    <p:sldId id="297" r:id="rId45"/>
    <p:sldId id="298" r:id="rId46"/>
    <p:sldId id="299" r:id="rId47"/>
    <p:sldId id="300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7" r:id="rId57"/>
    <p:sldId id="316" r:id="rId58"/>
    <p:sldId id="318" r:id="rId59"/>
    <p:sldId id="319" r:id="rId60"/>
    <p:sldId id="324" r:id="rId61"/>
    <p:sldId id="320" r:id="rId62"/>
    <p:sldId id="322" r:id="rId63"/>
    <p:sldId id="323" r:id="rId64"/>
    <p:sldId id="332" r:id="rId65"/>
    <p:sldId id="337" r:id="rId66"/>
    <p:sldId id="338" r:id="rId67"/>
    <p:sldId id="334" r:id="rId68"/>
    <p:sldId id="325" r:id="rId69"/>
    <p:sldId id="329" r:id="rId70"/>
    <p:sldId id="330" r:id="rId71"/>
    <p:sldId id="333" r:id="rId72"/>
    <p:sldId id="336" r:id="rId73"/>
    <p:sldId id="326" r:id="rId74"/>
    <p:sldId id="327" r:id="rId75"/>
    <p:sldId id="339" r:id="rId76"/>
    <p:sldId id="340" r:id="rId77"/>
    <p:sldId id="341" r:id="rId78"/>
    <p:sldId id="342" r:id="rId79"/>
    <p:sldId id="343" r:id="rId80"/>
    <p:sldId id="346" r:id="rId81"/>
    <p:sldId id="347" r:id="rId82"/>
    <p:sldId id="348" r:id="rId83"/>
    <p:sldId id="349" r:id="rId84"/>
    <p:sldId id="32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8242-0CEC-9643-BD0C-9CEECC5A2EFF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657EE-ED8B-6447-A0E3-5542D8C612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344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01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95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75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86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31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0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14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79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2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02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644DA-4D1C-4280-87E2-102CD7103060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744E2-054C-4040-B5D8-08F9152C82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0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file:////var/folders/bt/g3bg0gr50rz6lht7w3gf0b0w0000gn/T/com.microsoft.Powerpoint/converted_emf.em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cs.mediatek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xxxxxxxxx/MC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fruit/Adafruit_Python_DHT.g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cs.mediatek.com/resources/latest/tutorial/ifttt_trigger" TargetMode="External"/><Relationship Id="rId2" Type="http://schemas.openxmlformats.org/officeDocument/2006/relationships/hyperlink" Target="http://blog.cavedu.com/2016/11/13/mcs-&#36899;&#36890;-ifttt-&#22522;&#30990;&#25945;&#23416;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fttt.com/maker_webhook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mediatek.com/mcs/v2/devices/%7bdeviceId%7d/datapoint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Raspberry Pi GPIO + MCS Cloud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300309-7C55-7242-B45A-0AC07381CBB3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MCS Cloud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http://oranwind.org/-linkit-smart-7688-chuan-song-sensor-data-dao-mediatek-cloud-sandbox-mcs/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69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MediaTek</a:t>
            </a:r>
            <a:r>
              <a:rPr lang="en-US" altLang="zh-TW" b="1" dirty="0"/>
              <a:t> Cloud Sandbox (MCS) </a:t>
            </a:r>
            <a:r>
              <a:rPr lang="zh-TW" altLang="en-US" b="1" dirty="0"/>
              <a:t>端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18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到 </a:t>
            </a:r>
            <a:r>
              <a:rPr lang="en-US" altLang="zh-TW" b="1" dirty="0" err="1"/>
              <a:t>MediaTek</a:t>
            </a:r>
            <a:r>
              <a:rPr lang="en-US" altLang="zh-TW" b="1" dirty="0"/>
              <a:t> Cloud Sandbox (MCS) </a:t>
            </a:r>
            <a:r>
              <a:rPr lang="zh-TW" altLang="en-US" b="1" dirty="0"/>
              <a:t>網站申請帳號</a:t>
            </a:r>
            <a:endParaRPr lang="zh-TW" altLang="en-US" dirty="0"/>
          </a:p>
          <a:p>
            <a:r>
              <a:rPr lang="en-US" altLang="zh-TW" dirty="0">
                <a:hlinkClick r:id="rId2"/>
              </a:rPr>
              <a:t>https://mcs.mediatek.com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202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Login</a:t>
            </a:r>
            <a:endParaRPr lang="zh-TW" altLang="en-US" dirty="0"/>
          </a:p>
        </p:txBody>
      </p:sp>
      <p:pic>
        <p:nvPicPr>
          <p:cNvPr id="1026" name="Picture 2" descr="Imgu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827"/>
            <a:ext cx="9144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65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</a:t>
            </a:r>
            <a:r>
              <a:rPr lang="zh-TW" altLang="en-US" dirty="0"/>
              <a:t>點擊 開始</a:t>
            </a:r>
          </a:p>
        </p:txBody>
      </p:sp>
      <p:pic>
        <p:nvPicPr>
          <p:cNvPr id="2050" name="Picture 2" descr="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488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83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開發 </a:t>
            </a:r>
            <a:r>
              <a:rPr lang="en-US" altLang="zh-TW" dirty="0"/>
              <a:t>-&gt; </a:t>
            </a:r>
            <a:r>
              <a:rPr lang="zh-TW" altLang="en-US" dirty="0"/>
              <a:t>產品原型</a:t>
            </a:r>
          </a:p>
        </p:txBody>
      </p:sp>
      <p:pic>
        <p:nvPicPr>
          <p:cNvPr id="3074" name="Picture 2" descr="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608"/>
            <a:ext cx="9144000" cy="54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2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5.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 產品原型名稱、產品原型版本、硬體平台、產業、應用程式 再按儲存</a:t>
            </a:r>
            <a:endParaRPr lang="en-US" altLang="zh-TW" dirty="0"/>
          </a:p>
          <a:p>
            <a:r>
              <a:rPr lang="zh-TW" altLang="en-US" dirty="0"/>
              <a:t>硬體平台</a:t>
            </a:r>
            <a:r>
              <a:rPr lang="en-US" altLang="zh-TW" dirty="0"/>
              <a:t>raspberry 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6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732" t="17497" r="15926" b="10253"/>
          <a:stretch/>
        </p:blipFill>
        <p:spPr>
          <a:xfrm>
            <a:off x="0" y="1069848"/>
            <a:ext cx="91440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35608"/>
            <a:ext cx="7886700" cy="4741355"/>
          </a:xfrm>
        </p:spPr>
        <p:txBody>
          <a:bodyPr/>
          <a:lstStyle/>
          <a:p>
            <a:r>
              <a:rPr lang="zh-TW" altLang="en-US" dirty="0"/>
              <a:t>點擊 </a:t>
            </a:r>
            <a:r>
              <a:rPr lang="en-US" altLang="zh-TW" dirty="0"/>
              <a:t>Last updated prototype </a:t>
            </a:r>
            <a:r>
              <a:rPr lang="zh-TW" altLang="en-US" dirty="0"/>
              <a:t>中的 </a:t>
            </a:r>
            <a:r>
              <a:rPr lang="en-US" altLang="zh-TW" dirty="0"/>
              <a:t>raspberry pi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897"/>
            <a:ext cx="9144000" cy="34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DHT-11 </a:t>
            </a:r>
            <a:r>
              <a:rPr lang="zh-TW" altLang="en-US" dirty="0"/>
              <a:t>溫溼度感應器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44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7 Add Data Channel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675"/>
            <a:ext cx="9144000" cy="53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8. Display -&gt; Add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53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9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 </a:t>
            </a:r>
            <a:r>
              <a:rPr lang="en-US" altLang="zh-TW" dirty="0"/>
              <a:t>Temperature </a:t>
            </a:r>
            <a:r>
              <a:rPr lang="zh-TW" altLang="en-US" dirty="0"/>
              <a:t>的 </a:t>
            </a:r>
            <a:r>
              <a:rPr lang="en-US" altLang="zh-TW" dirty="0"/>
              <a:t>Data channel name</a:t>
            </a:r>
            <a:r>
              <a:rPr lang="zh-TW" altLang="en-US" dirty="0"/>
              <a:t>、</a:t>
            </a:r>
            <a:r>
              <a:rPr lang="en-US" altLang="zh-TW" dirty="0"/>
              <a:t>Data channel Id</a:t>
            </a:r>
            <a:r>
              <a:rPr lang="zh-TW" altLang="en-US" dirty="0"/>
              <a:t>、</a:t>
            </a:r>
            <a:r>
              <a:rPr lang="en-US" altLang="zh-TW" dirty="0"/>
              <a:t>Data type</a:t>
            </a:r>
            <a:r>
              <a:rPr lang="zh-TW" altLang="en-US" dirty="0"/>
              <a:t>、</a:t>
            </a:r>
            <a:r>
              <a:rPr lang="en-US" altLang="zh-TW" dirty="0"/>
              <a:t>Unit </a:t>
            </a:r>
            <a:r>
              <a:rPr lang="zh-TW" altLang="en-US" dirty="0"/>
              <a:t>再按 </a:t>
            </a:r>
            <a:r>
              <a:rPr lang="en-US" altLang="zh-TW" dirty="0"/>
              <a:t>Save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81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34" y="0"/>
            <a:ext cx="5999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Repeat Step 7 – 8.</a:t>
            </a:r>
          </a:p>
          <a:p>
            <a:r>
              <a:rPr lang="en-US" altLang="zh-TW" dirty="0"/>
              <a:t>Add data channel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16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輸入 </a:t>
            </a:r>
            <a:r>
              <a:rPr lang="en-US" altLang="zh-TW" dirty="0"/>
              <a:t>Humidity </a:t>
            </a:r>
            <a:r>
              <a:rPr lang="zh-TW" altLang="en-US" dirty="0"/>
              <a:t>的 </a:t>
            </a:r>
            <a:r>
              <a:rPr lang="en-US" altLang="zh-TW" dirty="0"/>
              <a:t>Data channel name</a:t>
            </a:r>
            <a:r>
              <a:rPr lang="zh-TW" altLang="en-US" dirty="0"/>
              <a:t>、</a:t>
            </a:r>
            <a:r>
              <a:rPr lang="en-US" altLang="zh-TW" dirty="0"/>
              <a:t>Data channel Id</a:t>
            </a:r>
            <a:r>
              <a:rPr lang="zh-TW" altLang="en-US" dirty="0"/>
              <a:t>、</a:t>
            </a:r>
            <a:r>
              <a:rPr lang="en-US" altLang="zh-TW" dirty="0"/>
              <a:t>Data type</a:t>
            </a:r>
            <a:r>
              <a:rPr lang="zh-TW" altLang="en-US" dirty="0"/>
              <a:t>、</a:t>
            </a:r>
            <a:r>
              <a:rPr lang="en-US" altLang="zh-TW" dirty="0"/>
              <a:t>Unit </a:t>
            </a:r>
            <a:r>
              <a:rPr lang="zh-TW" altLang="en-US" dirty="0"/>
              <a:t>再按 </a:t>
            </a:r>
            <a:r>
              <a:rPr lang="en-US" altLang="zh-TW" dirty="0"/>
              <a:t>Save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255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5" y="0"/>
            <a:ext cx="6004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98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0090" y="1441577"/>
            <a:ext cx="7886700" cy="4351338"/>
          </a:xfrm>
        </p:spPr>
        <p:txBody>
          <a:bodyPr/>
          <a:lstStyle/>
          <a:p>
            <a:r>
              <a:rPr lang="zh-TW" altLang="en-US" dirty="0"/>
              <a:t>點擊 </a:t>
            </a:r>
            <a:r>
              <a:rPr lang="en-US" altLang="zh-TW" dirty="0"/>
              <a:t>Create Test device</a:t>
            </a:r>
            <a:r>
              <a:rPr lang="zh-TW" altLang="en-US" dirty="0"/>
              <a:t> 輸入</a:t>
            </a:r>
            <a:r>
              <a:rPr lang="en-US" altLang="zh-TW" dirty="0"/>
              <a:t> raspberry pi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127"/>
            <a:ext cx="9144000" cy="40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4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點擊下方 裝置 中的 </a:t>
            </a:r>
            <a:r>
              <a:rPr lang="en-US" altLang="zh-TW" dirty="0"/>
              <a:t>Raspberry Pi</a:t>
            </a:r>
          </a:p>
          <a:p>
            <a:pPr marL="0" indent="0">
              <a:buNone/>
            </a:pPr>
            <a:r>
              <a:rPr lang="zh-TW" altLang="en-US" dirty="0"/>
              <a:t>取得 </a:t>
            </a:r>
            <a:r>
              <a:rPr lang="en-US" altLang="zh-TW" dirty="0" err="1"/>
              <a:t>DeviceId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 err="1"/>
              <a:t>DeviceKey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745"/>
            <a:ext cx="9144000" cy="42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9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341"/>
            <a:ext cx="9144000" cy="53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http://yehnan.blogspot.tw/2015/05/raspberry-pidht11.html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40" y="2746744"/>
            <a:ext cx="3543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23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13 – Modify AdafruitDHT.py</a:t>
            </a:r>
            <a:br>
              <a:rPr lang="en-US" altLang="zh-TW" dirty="0"/>
            </a:br>
            <a:r>
              <a:rPr lang="en-US" altLang="zh-TW" sz="2800" dirty="0"/>
              <a:t>add </a:t>
            </a:r>
            <a:r>
              <a:rPr lang="en-US" altLang="zh-TW" sz="2800" i="1" dirty="0" err="1"/>
              <a:t>post_to_mcs</a:t>
            </a:r>
            <a:r>
              <a:rPr lang="en-US" altLang="zh-TW" sz="2800" i="1" dirty="0"/>
              <a:t> </a:t>
            </a:r>
            <a:r>
              <a:rPr lang="en-US" altLang="zh-TW" sz="2800" dirty="0"/>
              <a:t>function</a:t>
            </a:r>
            <a:endParaRPr lang="zh-TW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28650" y="1512451"/>
            <a:ext cx="7490591" cy="5081752"/>
          </a:xfrm>
          <a:prstGeom prst="rect">
            <a:avLst/>
          </a:prstGeom>
          <a:solidFill>
            <a:srgbClr val="F7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777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#/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usr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/bin/python3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import time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import sys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import http</a:t>
            </a: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.client as http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Import 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urllib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import json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deviceId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consolata"/>
              </a:rPr>
              <a:t>= "</a:t>
            </a:r>
            <a:r>
              <a:rPr lang="en-US" altLang="zh-TW" sz="1200" dirty="0">
                <a:solidFill>
                  <a:srgbClr val="FF0000"/>
                </a:solidFill>
              </a:rPr>
              <a:t>D2WKWKcr </a:t>
            </a:r>
            <a:r>
              <a:rPr kumimoji="0" lang="zh-TW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consolata"/>
              </a:rPr>
              <a:t>“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Unicode MS"/>
              <a:ea typeface="Inconsolat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deviceKey =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consolata"/>
              </a:rPr>
              <a:t>“</a:t>
            </a:r>
            <a:r>
              <a:rPr lang="en-US" altLang="zh-TW" sz="1200" dirty="0">
                <a:solidFill>
                  <a:srgbClr val="FF0000"/>
                </a:solidFill>
              </a:rPr>
              <a:t>LcWuC5DykgbM5fqS</a:t>
            </a:r>
            <a:r>
              <a:rPr kumimoji="0" lang="zh-TW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consolata"/>
              </a:rPr>
              <a:t>“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def post_to_mcs(payload):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headers = {"Content-type": "application/json", "deviceKey": deviceKey}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not_connected = 1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while (not_connected):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try: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conn = http.HTTPConnection("api.mediatek.com:80")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conn.connect()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not_connected = 0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except (http.HTTPException, socket.error) as ex: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print 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"Error: %s" % ex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 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time.sleep(10)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	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 # sleep 10 seconds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conn.request("POST", "/mcs/v2/devices/" + deviceId + "/datapoints", json.dumps(payload), headers)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response = conn.getresponse()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print( response.status, response.reason, json.dumps(payload), time.strftime("%c"))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data = response.read()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3A4145"/>
              </a:solidFill>
              <a:effectLst/>
              <a:latin typeface="Arial Unicode MS"/>
              <a:ea typeface="Inconsolat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A4145"/>
                </a:solidFill>
                <a:effectLst/>
                <a:latin typeface="Arial Unicode MS"/>
                <a:ea typeface="Inconsolata"/>
              </a:rPr>
              <a:t>conn.close()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8A10BDB-06A3-4F48-AEF5-C1372E24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HTTPConnection</a:t>
            </a:r>
            <a:r>
              <a:rPr kumimoji="0" lang="zh-TW" altLang="zh-TW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1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AdafruitDHT.py</a:t>
            </a:r>
            <a:endParaRPr lang="zh-TW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28650" y="2058275"/>
            <a:ext cx="6532237" cy="3886040"/>
          </a:xfrm>
          <a:prstGeom prst="rect">
            <a:avLst/>
          </a:prstGeom>
          <a:solidFill>
            <a:srgbClr val="F7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77725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zh-TW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400" dirty="0"/>
              <a:t>while true:</a:t>
            </a:r>
          </a:p>
          <a:p>
            <a:pPr marL="457200" lvl="1" indent="0">
              <a:buNone/>
            </a:pPr>
            <a:r>
              <a:rPr lang="en-US" altLang="zh-TW" sz="1400" dirty="0">
                <a:solidFill>
                  <a:srgbClr val="FF0000"/>
                </a:solidFill>
              </a:rPr>
              <a:t>h0, t0= </a:t>
            </a:r>
            <a:r>
              <a:rPr lang="en-US" altLang="zh-TW" sz="1400" dirty="0" err="1">
                <a:solidFill>
                  <a:srgbClr val="FF0000"/>
                </a:solidFill>
              </a:rPr>
              <a:t>Adafruit_DHT.read_retry</a:t>
            </a:r>
            <a:r>
              <a:rPr lang="en-US" altLang="zh-TW" sz="1400" dirty="0">
                <a:solidFill>
                  <a:srgbClr val="FF0000"/>
                </a:solidFill>
              </a:rPr>
              <a:t>(sensor, pin)</a:t>
            </a:r>
          </a:p>
          <a:p>
            <a:pPr marL="457200" lvl="1" indent="0">
              <a:buNone/>
            </a:pPr>
            <a:r>
              <a:rPr lang="en-US" altLang="zh-TW" sz="1400" dirty="0"/>
              <a:t>if </a:t>
            </a:r>
            <a:r>
              <a:rPr lang="en-US" altLang="zh-TW" sz="1400" dirty="0">
                <a:solidFill>
                  <a:srgbClr val="FF0000"/>
                </a:solidFill>
              </a:rPr>
              <a:t>h0</a:t>
            </a:r>
            <a:r>
              <a:rPr lang="en-US" altLang="zh-TW" sz="1400" dirty="0"/>
              <a:t> is not None and </a:t>
            </a:r>
            <a:r>
              <a:rPr lang="en-US" altLang="zh-TW" sz="1400" dirty="0">
                <a:solidFill>
                  <a:srgbClr val="FF0000"/>
                </a:solidFill>
              </a:rPr>
              <a:t>t0</a:t>
            </a:r>
            <a:r>
              <a:rPr lang="en-US" altLang="zh-TW" sz="1400" dirty="0"/>
              <a:t> is not None:</a:t>
            </a:r>
          </a:p>
          <a:p>
            <a:pPr marL="914400" lvl="2" indent="0">
              <a:buNone/>
            </a:pPr>
            <a:r>
              <a:rPr lang="en-US" altLang="zh-TW" sz="1400" dirty="0"/>
              <a:t>print('Temp={0:0.1f}*  Humidity={1:0.1f}%'.format(</a:t>
            </a:r>
            <a:r>
              <a:rPr lang="en-US" altLang="zh-TW" sz="1400" dirty="0">
                <a:solidFill>
                  <a:srgbClr val="FF0000"/>
                </a:solidFill>
              </a:rPr>
              <a:t>t0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FF0000"/>
                </a:solidFill>
              </a:rPr>
              <a:t>h0</a:t>
            </a:r>
            <a:r>
              <a:rPr lang="en-US" altLang="zh-TW" sz="1400" dirty="0"/>
              <a:t>))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1400" dirty="0">
              <a:solidFill>
                <a:srgbClr val="3A4145"/>
              </a:solidFill>
              <a:latin typeface="Arial Unicode MS"/>
              <a:ea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	</a:t>
            </a:r>
            <a:r>
              <a:rPr lang="zh-TW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payload = {"datapoints":[{"dataChnId":"Humidity","values":{"value":h0}},</a:t>
            </a:r>
            <a:endParaRPr lang="en-US" altLang="zh-TW" sz="1400" dirty="0">
              <a:solidFill>
                <a:srgbClr val="FF0000"/>
              </a:solidFill>
              <a:latin typeface="Arial Unicode MS"/>
              <a:ea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		</a:t>
            </a:r>
            <a:r>
              <a:rPr lang="zh-TW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{"dataChnId":"Temperature","values":{"value":t0}}]} </a:t>
            </a:r>
            <a:endParaRPr lang="en-US" altLang="zh-TW" sz="1400" dirty="0">
              <a:solidFill>
                <a:srgbClr val="FF0000"/>
              </a:solidFill>
              <a:latin typeface="Arial Unicode MS"/>
              <a:ea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	</a:t>
            </a:r>
            <a:r>
              <a:rPr lang="zh-TW" altLang="zh-TW" sz="1400" dirty="0">
                <a:solidFill>
                  <a:srgbClr val="FF0000"/>
                </a:solidFill>
                <a:latin typeface="Arial Unicode MS"/>
                <a:ea typeface="Inconsolata"/>
              </a:rPr>
              <a:t>post_to_mcs(payload)</a:t>
            </a:r>
            <a:endParaRPr lang="en-US" altLang="zh-TW" sz="1400" dirty="0">
              <a:solidFill>
                <a:srgbClr val="FF0000"/>
              </a:solidFill>
              <a:latin typeface="Arial Unicode MS"/>
              <a:ea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400" dirty="0">
                <a:solidFill>
                  <a:srgbClr val="3A4145"/>
                </a:solidFill>
                <a:latin typeface="Arial Unicode MS"/>
                <a:ea typeface="Inconsolata"/>
              </a:rPr>
              <a:t>	</a:t>
            </a:r>
            <a:r>
              <a:rPr lang="zh-TW" altLang="zh-TW" sz="1400" dirty="0">
                <a:solidFill>
                  <a:srgbClr val="3A4145"/>
                </a:solidFill>
                <a:latin typeface="Arial Unicode MS"/>
                <a:ea typeface="Inconsolata"/>
              </a:rPr>
              <a:t>time.sleep(10)</a:t>
            </a:r>
            <a:r>
              <a:rPr lang="zh-TW" altLang="zh-TW" sz="1400" dirty="0"/>
              <a:t> </a:t>
            </a:r>
            <a:endParaRPr lang="en-US" altLang="zh-TW" sz="1400" dirty="0"/>
          </a:p>
          <a:p>
            <a:pPr marL="914400" lvl="2" indent="0">
              <a:buNone/>
            </a:pPr>
            <a:endParaRPr lang="en-US" altLang="zh-TW" sz="1400" dirty="0"/>
          </a:p>
          <a:p>
            <a:pPr marL="457200" lvl="1" indent="0">
              <a:buNone/>
            </a:pPr>
            <a:r>
              <a:rPr lang="en-US" altLang="zh-TW" sz="1400" dirty="0"/>
              <a:t>else:</a:t>
            </a:r>
          </a:p>
          <a:p>
            <a:pPr marL="914400" lvl="2" indent="0">
              <a:buNone/>
            </a:pPr>
            <a:r>
              <a:rPr lang="en-US" altLang="zh-TW" sz="1400" dirty="0"/>
              <a:t>print('Failed to get reading. Try again!')</a:t>
            </a:r>
          </a:p>
          <a:p>
            <a:pPr marL="914400" lvl="2" indent="0">
              <a:buNone/>
            </a:pPr>
            <a:r>
              <a:rPr lang="en-US" altLang="zh-TW" sz="1400" dirty="0" err="1"/>
              <a:t>sys.exit</a:t>
            </a:r>
            <a:r>
              <a:rPr lang="en-US" altLang="zh-TW" sz="1400" dirty="0"/>
              <a:t>(1)</a:t>
            </a:r>
            <a:endParaRPr lang="zh-TW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6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9061704" cy="5032375"/>
          </a:xfrm>
        </p:spPr>
      </p:pic>
    </p:spTree>
    <p:extLst>
      <p:ext uri="{BB962C8B-B14F-4D97-AF65-F5344CB8AC3E}">
        <p14:creationId xmlns:p14="http://schemas.microsoft.com/office/powerpoint/2010/main" val="184430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058C7-4BA6-4F9B-89E1-F50D443A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14:</a:t>
            </a:r>
            <a:r>
              <a:rPr lang="zh-TW" altLang="en-US" dirty="0"/>
              <a:t>上傳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74BBF-847C-4203-A360-8A1C3748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commit</a:t>
            </a:r>
          </a:p>
          <a:p>
            <a:r>
              <a:rPr lang="en-US" altLang="zh-TW" dirty="0"/>
              <a:t>git push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9257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MCS Cloud </a:t>
            </a:r>
            <a:r>
              <a:rPr lang="zh-TW" altLang="en-US" dirty="0"/>
              <a:t>持續顯示溫濕度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193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/>
              <a:t>MCS Cloud </a:t>
            </a:r>
            <a:r>
              <a:rPr kumimoji="1" lang="zh-TW" altLang="en-US" sz="5400" dirty="0"/>
              <a:t>顯示開關狀態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641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新增資料通道</a:t>
            </a:r>
            <a:r>
              <a:rPr kumimoji="1" lang="en-US" altLang="zh-TW" dirty="0"/>
              <a:t> -&gt; </a:t>
            </a:r>
            <a:r>
              <a:rPr kumimoji="1" lang="zh-TW" altLang="en-US" dirty="0"/>
              <a:t>顯示器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23" y="1942357"/>
            <a:ext cx="3792055" cy="4351338"/>
          </a:xfrm>
        </p:spPr>
      </p:pic>
    </p:spTree>
    <p:extLst>
      <p:ext uri="{BB962C8B-B14F-4D97-AF65-F5344CB8AC3E}">
        <p14:creationId xmlns:p14="http://schemas.microsoft.com/office/powerpoint/2010/main" val="180930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資料型態</a:t>
            </a:r>
            <a:r>
              <a:rPr kumimoji="1" lang="en-US" altLang="zh-TW" dirty="0"/>
              <a:t> -&gt; </a:t>
            </a:r>
            <a:r>
              <a:rPr kumimoji="1" lang="zh-TW" altLang="en-US" dirty="0"/>
              <a:t>開關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1" y="1825625"/>
            <a:ext cx="7300178" cy="4351338"/>
          </a:xfrm>
        </p:spPr>
      </p:pic>
    </p:spTree>
    <p:extLst>
      <p:ext uri="{BB962C8B-B14F-4D97-AF65-F5344CB8AC3E}">
        <p14:creationId xmlns:p14="http://schemas.microsoft.com/office/powerpoint/2010/main" val="79479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35019-5F14-480A-BE8D-870DA90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0775C-B8EC-4B53-AE7C-5AE359E03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建立一個新的 </a:t>
            </a:r>
            <a:r>
              <a:rPr lang="en-US" altLang="zh-TW" dirty="0"/>
              <a:t>Repo </a:t>
            </a:r>
            <a:r>
              <a:rPr lang="en-US" altLang="zh-TW" i="1" dirty="0">
                <a:solidFill>
                  <a:srgbClr val="FF0000"/>
                </a:solidFill>
              </a:rPr>
              <a:t>MCS</a:t>
            </a:r>
          </a:p>
          <a:p>
            <a:r>
              <a:rPr lang="zh-TW" altLang="en-US" dirty="0"/>
              <a:t>將 </a:t>
            </a:r>
            <a:r>
              <a:rPr lang="en-US" altLang="zh-TW" dirty="0"/>
              <a:t>MCS </a:t>
            </a:r>
            <a:r>
              <a:rPr lang="zh-TW" altLang="en-US" dirty="0"/>
              <a:t>下載到 </a:t>
            </a:r>
            <a:r>
              <a:rPr lang="en-US" altLang="zh-TW" dirty="0" err="1"/>
              <a:t>Rpi</a:t>
            </a:r>
            <a:endParaRPr lang="en-US" altLang="zh-TW" dirty="0"/>
          </a:p>
          <a:p>
            <a:pPr lvl="1"/>
            <a:r>
              <a:rPr lang="en-US" altLang="zh-TW" dirty="0"/>
              <a:t>cd</a:t>
            </a:r>
          </a:p>
          <a:p>
            <a:pPr lvl="1"/>
            <a:r>
              <a:rPr lang="en-US" altLang="zh-TW" dirty="0"/>
              <a:t>git clone </a:t>
            </a:r>
            <a:r>
              <a:rPr lang="en-US" altLang="zh-TW" dirty="0">
                <a:hlinkClick r:id="rId2"/>
              </a:rPr>
              <a:t>https://xxxxxxxxx/MCS</a:t>
            </a:r>
            <a:endParaRPr lang="en-US" altLang="zh-TW" dirty="0"/>
          </a:p>
          <a:p>
            <a:r>
              <a:rPr lang="zh-TW" altLang="en-US" dirty="0"/>
              <a:t>新增一個檔案 </a:t>
            </a:r>
            <a:r>
              <a:rPr lang="en-US" altLang="zh-TW" dirty="0"/>
              <a:t>mcsio.py</a:t>
            </a:r>
          </a:p>
          <a:p>
            <a:r>
              <a:rPr lang="zh-TW" altLang="en-US" dirty="0"/>
              <a:t>更改權限 </a:t>
            </a:r>
            <a:r>
              <a:rPr lang="en-US" altLang="zh-TW" dirty="0" err="1"/>
              <a:t>chmod</a:t>
            </a:r>
            <a:r>
              <a:rPr lang="en-US" altLang="zh-TW" dirty="0"/>
              <a:t> +x mcsio.py</a:t>
            </a:r>
          </a:p>
          <a:p>
            <a:r>
              <a:rPr lang="zh-TW" altLang="en-US" dirty="0"/>
              <a:t>將檔案加入 </a:t>
            </a:r>
            <a:r>
              <a:rPr lang="en-US" altLang="zh-TW" dirty="0"/>
              <a:t>git</a:t>
            </a:r>
          </a:p>
          <a:p>
            <a:pPr lvl="1"/>
            <a:r>
              <a:rPr lang="en-US" altLang="zh-TW" dirty="0"/>
              <a:t>git add mcsio.py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5649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r>
              <a:rPr kumimoji="1" lang="zh-TW" altLang="en-US" dirty="0"/>
              <a:t>讀取</a:t>
            </a:r>
            <a:r>
              <a:rPr kumimoji="1" lang="en-US" altLang="zh-TW" dirty="0"/>
              <a:t> GPIO </a:t>
            </a:r>
            <a:r>
              <a:rPr kumimoji="1" lang="zh-TW" altLang="en-US" dirty="0"/>
              <a:t>狀態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5" y="1803130"/>
            <a:ext cx="7175500" cy="10795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5" y="3309566"/>
            <a:ext cx="6096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D5ED2-3C1E-4F4F-B4C3-92D04437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F73A5-DBDE-4C1E-B594-32827C627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登入自己的 </a:t>
            </a:r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zh-TW" altLang="en-US" dirty="0"/>
              <a:t>將 </a:t>
            </a:r>
            <a:r>
              <a:rPr lang="en-US" altLang="zh-TW" dirty="0"/>
              <a:t>DHT-11 Library: </a:t>
            </a:r>
            <a:r>
              <a:rPr lang="en-US" altLang="zh-TW" dirty="0">
                <a:hlinkClick r:id="rId2"/>
              </a:rPr>
              <a:t>https://github.com/adafruit/Adafruit_Python_DHT.git</a:t>
            </a:r>
            <a:r>
              <a:rPr lang="en-US" altLang="zh-TW" dirty="0"/>
              <a:t> </a:t>
            </a:r>
            <a:r>
              <a:rPr lang="zh-TW" altLang="en-US" dirty="0"/>
              <a:t>使用 </a:t>
            </a:r>
            <a:r>
              <a:rPr lang="en-US" altLang="zh-TW" i="1" dirty="0">
                <a:solidFill>
                  <a:srgbClr val="FF0000"/>
                </a:solidFill>
              </a:rPr>
              <a:t>fork</a:t>
            </a:r>
            <a:r>
              <a:rPr lang="en-US" altLang="zh-TW" dirty="0"/>
              <a:t> </a:t>
            </a:r>
            <a:r>
              <a:rPr lang="zh-TW" altLang="en-US" dirty="0"/>
              <a:t>複製到自己帳號</a:t>
            </a:r>
          </a:p>
        </p:txBody>
      </p:sp>
    </p:spTree>
    <p:extLst>
      <p:ext uri="{BB962C8B-B14F-4D97-AF65-F5344CB8AC3E}">
        <p14:creationId xmlns:p14="http://schemas.microsoft.com/office/powerpoint/2010/main" val="120128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將開關狀態上傳</a:t>
            </a:r>
            <a:r>
              <a:rPr kumimoji="1" lang="en-US" altLang="zh-TW" dirty="0"/>
              <a:t> MCS Cloud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0"/>
            <a:ext cx="9144000" cy="8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7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058C7-4BA6-4F9B-89E1-F50D443A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74BBF-847C-4203-A360-8A1C3748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commit</a:t>
            </a:r>
          </a:p>
          <a:p>
            <a:r>
              <a:rPr lang="en-US" altLang="zh-TW" dirty="0"/>
              <a:t>git push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956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MCS Cloud </a:t>
            </a:r>
            <a:r>
              <a:rPr lang="zh-TW" altLang="en-US" dirty="0"/>
              <a:t>持續顯示溫濕度及開關狀態</a:t>
            </a:r>
          </a:p>
        </p:txBody>
      </p:sp>
    </p:spTree>
    <p:extLst>
      <p:ext uri="{BB962C8B-B14F-4D97-AF65-F5344CB8AC3E}">
        <p14:creationId xmlns:p14="http://schemas.microsoft.com/office/powerpoint/2010/main" val="91145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/>
              <a:t>MCS Cloud </a:t>
            </a:r>
            <a:r>
              <a:rPr kumimoji="1" lang="zh-TW" altLang="en-US" sz="5400" dirty="0"/>
              <a:t>控制</a:t>
            </a:r>
            <a:r>
              <a:rPr kumimoji="1" lang="en-US" altLang="zh-TW" sz="5400" dirty="0"/>
              <a:t> LED</a:t>
            </a:r>
            <a:endParaRPr kumimoji="1"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30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新增資料通道</a:t>
            </a:r>
            <a:r>
              <a:rPr kumimoji="1" lang="en-US" altLang="zh-TW" dirty="0"/>
              <a:t> </a:t>
            </a:r>
            <a:r>
              <a:rPr kumimoji="1" lang="zh-TW" altLang="en-US" dirty="0"/>
              <a:t>控制器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52" y="1825625"/>
            <a:ext cx="3562295" cy="4351338"/>
          </a:xfrm>
        </p:spPr>
      </p:pic>
    </p:spTree>
    <p:extLst>
      <p:ext uri="{BB962C8B-B14F-4D97-AF65-F5344CB8AC3E}">
        <p14:creationId xmlns:p14="http://schemas.microsoft.com/office/powerpoint/2010/main" val="104982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資料通道</a:t>
            </a:r>
            <a:r>
              <a:rPr kumimoji="1" lang="en-US" altLang="zh-TW" dirty="0"/>
              <a:t> -&gt; </a:t>
            </a:r>
            <a:r>
              <a:rPr kumimoji="1" lang="en-US" altLang="zh-TW" dirty="0" err="1"/>
              <a:t>LEDControl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08" y="1825625"/>
            <a:ext cx="4115584" cy="4351338"/>
          </a:xfrm>
        </p:spPr>
      </p:pic>
    </p:spTree>
    <p:extLst>
      <p:ext uri="{BB962C8B-B14F-4D97-AF65-F5344CB8AC3E}">
        <p14:creationId xmlns:p14="http://schemas.microsoft.com/office/powerpoint/2010/main" val="1169132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http://draw-</a:t>
            </a:r>
            <a:r>
              <a:rPr kumimoji="1" lang="en-US" altLang="zh-TW" dirty="0" err="1"/>
              <a:t>bruce.blogspot.tw</a:t>
            </a:r>
            <a:r>
              <a:rPr kumimoji="1" lang="en-US" altLang="zh-TW" dirty="0"/>
              <a:t>/2016/01/iot10-mediatek-cloud-sandbox.html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476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4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MCS Cloud </a:t>
            </a:r>
            <a:r>
              <a:rPr lang="zh-TW" altLang="en-US" dirty="0"/>
              <a:t>直接控制</a:t>
            </a:r>
            <a:r>
              <a:rPr lang="en-US" altLang="zh-TW" dirty="0"/>
              <a:t> 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07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B3190-2A43-5341-B2CE-2367399C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MCS Cloud </a:t>
            </a:r>
            <a:r>
              <a:rPr kumimoji="1" lang="zh-CN" altLang="en-US" dirty="0"/>
              <a:t>場景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952D77-48C7-434A-A4B3-D7F9FFC14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42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89CEFB-5CB7-AE4E-83BE-0DED1748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MCS Cloud </a:t>
            </a:r>
            <a:r>
              <a:rPr kumimoji="1" lang="zh-CN" altLang="en-US" dirty="0"/>
              <a:t>主畫面選擇場景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491B342-1325-2544-9F2F-7333002B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8" y="4230153"/>
            <a:ext cx="8115300" cy="2844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BCD28F0-7B92-2240-BD86-D700BDDE7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388"/>
            <a:ext cx="9144000" cy="2941492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9FC10B0B-EED7-3D46-AD02-3D50BE4E1E25}"/>
              </a:ext>
            </a:extLst>
          </p:cNvPr>
          <p:cNvSpPr/>
          <p:nvPr/>
        </p:nvSpPr>
        <p:spPr>
          <a:xfrm>
            <a:off x="3079054" y="1313388"/>
            <a:ext cx="876822" cy="538619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9" name="框架 18">
            <a:extLst>
              <a:ext uri="{FF2B5EF4-FFF2-40B4-BE49-F238E27FC236}">
                <a16:creationId xmlns:a16="http://schemas.microsoft.com/office/drawing/2014/main" id="{495E1FA3-15A9-D748-B9E5-84E1B35B8E99}"/>
              </a:ext>
            </a:extLst>
          </p:cNvPr>
          <p:cNvSpPr/>
          <p:nvPr/>
        </p:nvSpPr>
        <p:spPr>
          <a:xfrm>
            <a:off x="325415" y="6363717"/>
            <a:ext cx="1240338" cy="494284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8084426" cy="4351338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先安裝所需套件：</a:t>
            </a:r>
            <a:br>
              <a:rPr lang="zh-TW" altLang="en-US" dirty="0"/>
            </a:br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apt-get update</a:t>
            </a:r>
            <a:br>
              <a:rPr lang="en-US" altLang="zh-TW" dirty="0"/>
            </a:br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apt-get install build-essential python-dev git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然後下載 </a:t>
            </a:r>
            <a:r>
              <a:rPr lang="en-US" altLang="zh-TW" dirty="0"/>
              <a:t>(</a:t>
            </a:r>
            <a:r>
              <a:rPr lang="zh-TW" altLang="en-US" dirty="0"/>
              <a:t>需輸入 </a:t>
            </a:r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帳號及密碼</a:t>
            </a:r>
            <a:r>
              <a:rPr lang="en-US" altLang="zh-TW"/>
              <a:t>)</a:t>
            </a:r>
            <a:r>
              <a:rPr lang="zh-TW" altLang="en-US"/>
              <a:t>，</a:t>
            </a:r>
            <a:r>
              <a:rPr lang="zh-TW" altLang="en-US" dirty="0"/>
              <a:t>進入該目錄：</a:t>
            </a:r>
            <a:br>
              <a:rPr lang="zh-TW" altLang="en-US" dirty="0"/>
            </a:br>
            <a:r>
              <a:rPr lang="en-US" altLang="zh-TW" dirty="0"/>
              <a:t>$ git clone https://github.com/</a:t>
            </a:r>
            <a:r>
              <a:rPr lang="en-US" altLang="zh-TW" i="1" dirty="0">
                <a:solidFill>
                  <a:srgbClr val="FF0000"/>
                </a:solidFill>
              </a:rPr>
              <a:t>username</a:t>
            </a:r>
            <a:r>
              <a:rPr lang="en-US" altLang="zh-TW" dirty="0"/>
              <a:t>/Adafruit_Python_DHT.git</a:t>
            </a:r>
            <a:br>
              <a:rPr lang="en-US" altLang="zh-TW" dirty="0"/>
            </a:br>
            <a:r>
              <a:rPr lang="en-US" altLang="zh-TW" dirty="0"/>
              <a:t>$ cd </a:t>
            </a:r>
            <a:r>
              <a:rPr lang="en-US" altLang="zh-TW" dirty="0" err="1"/>
              <a:t>Adafruit_Python_DHT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安裝： </a:t>
            </a:r>
            <a:br>
              <a:rPr lang="zh-TW" altLang="en-US" dirty="0"/>
            </a:br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python setup.py install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接著就能讀取</a:t>
            </a:r>
            <a:r>
              <a:rPr lang="en-US" altLang="zh-TW" dirty="0"/>
              <a:t>DHT11</a:t>
            </a:r>
            <a:r>
              <a:rPr lang="zh-TW" altLang="en-US" dirty="0"/>
              <a:t>了，執行寫好的範例</a:t>
            </a:r>
            <a:r>
              <a:rPr lang="en-US" altLang="zh-TW" dirty="0"/>
              <a:t>Python</a:t>
            </a:r>
            <a:r>
              <a:rPr lang="zh-TW" altLang="en-US" dirty="0"/>
              <a:t>程式：</a:t>
            </a:r>
            <a:br>
              <a:rPr lang="zh-TW" altLang="en-US" dirty="0"/>
            </a:br>
            <a:r>
              <a:rPr lang="en-US" altLang="zh-TW" dirty="0"/>
              <a:t>$ cd examples</a:t>
            </a:r>
            <a:br>
              <a:rPr lang="en-US" altLang="zh-TW" dirty="0"/>
            </a:br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./AdafruitDHT.py 11 4</a:t>
            </a:r>
            <a:br>
              <a:rPr lang="en-US" altLang="zh-TW" dirty="0"/>
            </a:br>
            <a:r>
              <a:rPr lang="en-US" altLang="zh-TW" dirty="0"/>
              <a:t>Temp=27.0*C  Humidity=81.0%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其中參數</a:t>
            </a:r>
            <a:r>
              <a:rPr lang="en-US" altLang="zh-TW" dirty="0"/>
              <a:t>11</a:t>
            </a:r>
            <a:r>
              <a:rPr lang="zh-TW" altLang="en-US" dirty="0"/>
              <a:t>代表</a:t>
            </a:r>
            <a:r>
              <a:rPr lang="en-US" altLang="zh-TW" dirty="0"/>
              <a:t>DHT11</a:t>
            </a:r>
            <a:r>
              <a:rPr lang="zh-TW" altLang="en-US" dirty="0"/>
              <a:t>，</a:t>
            </a:r>
            <a:r>
              <a:rPr lang="en-US" altLang="zh-TW" dirty="0"/>
              <a:t>4</a:t>
            </a:r>
            <a:r>
              <a:rPr lang="zh-TW" altLang="en-US" dirty="0"/>
              <a:t>代表我把它接到</a:t>
            </a:r>
            <a:r>
              <a:rPr lang="en-US" altLang="zh-TW" dirty="0"/>
              <a:t>Raspberry Pi</a:t>
            </a:r>
            <a:r>
              <a:rPr lang="zh-TW" altLang="en-US" dirty="0"/>
              <a:t>的</a:t>
            </a:r>
            <a:r>
              <a:rPr lang="en-US" altLang="zh-TW" dirty="0"/>
              <a:t>GPIO 4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2862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BA74E-70FC-8046-A6B2-0CCF0D79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新增場景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984C7-9F58-5044-88A5-C6B19DD5E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30" y="1913307"/>
            <a:ext cx="6343516" cy="4351338"/>
          </a:xfrm>
        </p:spPr>
      </p:pic>
    </p:spTree>
    <p:extLst>
      <p:ext uri="{BB962C8B-B14F-4D97-AF65-F5344CB8AC3E}">
        <p14:creationId xmlns:p14="http://schemas.microsoft.com/office/powerpoint/2010/main" val="112271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4F7B3-5517-5D4A-96FC-66056463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加入測試裝置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5B6370-80DD-D448-A1AF-1F66274B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9" y="1825625"/>
            <a:ext cx="7462341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93DC207B-DD65-5140-BC56-10FD1A277F9E}"/>
              </a:ext>
            </a:extLst>
          </p:cNvPr>
          <p:cNvSpPr/>
          <p:nvPr/>
        </p:nvSpPr>
        <p:spPr>
          <a:xfrm>
            <a:off x="941037" y="3154714"/>
            <a:ext cx="825133" cy="1003927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02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5AB14-BE0B-E041-BF14-08180BEC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將測試裝置加入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8C9947-252F-8E41-8146-E3E7CCB57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6" y="1825625"/>
            <a:ext cx="4662147" cy="4351338"/>
          </a:xfrm>
        </p:spPr>
      </p:pic>
    </p:spTree>
    <p:extLst>
      <p:ext uri="{BB962C8B-B14F-4D97-AF65-F5344CB8AC3E}">
        <p14:creationId xmlns:p14="http://schemas.microsoft.com/office/powerpoint/2010/main" val="2427837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34BBE-9A05-D243-99AD-858E4B48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BF5AB9-DCAE-8540-B5EB-3A8B75086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35" y="1825625"/>
            <a:ext cx="5288330" cy="4351338"/>
          </a:xfrm>
        </p:spPr>
      </p:pic>
    </p:spTree>
    <p:extLst>
      <p:ext uri="{BB962C8B-B14F-4D97-AF65-F5344CB8AC3E}">
        <p14:creationId xmlns:p14="http://schemas.microsoft.com/office/powerpoint/2010/main" val="1089121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C06A5FB-A216-694D-A8FE-016BACD56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IFTTT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8FA4D7-3341-7546-8A89-CA9F142FA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IF This then That</a:t>
            </a:r>
          </a:p>
          <a:p>
            <a:endParaRPr kumimoji="1" lang="en-US" altLang="zh-TW" dirty="0"/>
          </a:p>
          <a:p>
            <a:r>
              <a:rPr kumimoji="1" lang="en-US" altLang="zh-TW" dirty="0" err="1"/>
              <a:t>Ifttt.com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10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122C9-AC1C-0A4B-A066-B44C3B553F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58" y="431119"/>
            <a:ext cx="6851737" cy="5996364"/>
          </a:xfrm>
        </p:spPr>
      </p:pic>
    </p:spTree>
    <p:extLst>
      <p:ext uri="{BB962C8B-B14F-4D97-AF65-F5344CB8AC3E}">
        <p14:creationId xmlns:p14="http://schemas.microsoft.com/office/powerpoint/2010/main" val="2641450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B278-6DFA-F348-AA23-0227FCC7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教學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35A95C-857D-C443-BE46-1E4A5834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hlinkClick r:id="rId2"/>
              </a:rPr>
              <a:t>MCS </a:t>
            </a:r>
            <a:r>
              <a:rPr lang="zh-TW" altLang="en-US" b="1" dirty="0">
                <a:hlinkClick r:id="rId2"/>
              </a:rPr>
              <a:t>連通 </a:t>
            </a:r>
            <a:r>
              <a:rPr lang="en-US" altLang="zh-TW" b="1" dirty="0">
                <a:hlinkClick r:id="rId2"/>
              </a:rPr>
              <a:t>IFTTT </a:t>
            </a:r>
            <a:r>
              <a:rPr lang="zh-TW" altLang="en-US" b="1" dirty="0">
                <a:hlinkClick r:id="rId2"/>
              </a:rPr>
              <a:t>基礎教學</a:t>
            </a:r>
            <a:endParaRPr lang="zh-TW" altLang="en-US" b="1" dirty="0"/>
          </a:p>
          <a:p>
            <a:r>
              <a:rPr kumimoji="1" lang="en-US" altLang="zh-TW" dirty="0">
                <a:hlinkClick r:id="rId3"/>
              </a:rPr>
              <a:t>MCS </a:t>
            </a:r>
            <a:r>
              <a:rPr kumimoji="1" lang="zh-CN" altLang="en-US" dirty="0">
                <a:hlinkClick r:id="rId3"/>
              </a:rPr>
              <a:t>原廠教學</a:t>
            </a:r>
            <a:endParaRPr kumimoji="1" lang="en-US" altLang="zh-CN" dirty="0"/>
          </a:p>
          <a:p>
            <a:r>
              <a:rPr kumimoji="1" lang="en-US" altLang="zh-TW" dirty="0">
                <a:hlinkClick r:id="rId4"/>
              </a:rPr>
              <a:t>IFTTT Webhooks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8033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CA0D9-DF62-D44A-A0CC-9E63466A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Applet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A1E5D9-D985-0443-AA9B-581D6C404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4" y="1540157"/>
            <a:ext cx="6673760" cy="5317843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9BC66E3-76EF-4142-A0C3-ACEE504D40F1}"/>
              </a:ext>
            </a:extLst>
          </p:cNvPr>
          <p:cNvSpPr/>
          <p:nvPr/>
        </p:nvSpPr>
        <p:spPr>
          <a:xfrm>
            <a:off x="5871858" y="2501543"/>
            <a:ext cx="2253100" cy="728354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48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91896E-19FB-1D4C-A7CA-8A9D609C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1:  this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A08B39-C05C-9D46-B8D2-4954A08E3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60" y="1825625"/>
            <a:ext cx="5744679" cy="4351338"/>
          </a:xfrm>
        </p:spPr>
      </p:pic>
    </p:spTree>
    <p:extLst>
      <p:ext uri="{BB962C8B-B14F-4D97-AF65-F5344CB8AC3E}">
        <p14:creationId xmlns:p14="http://schemas.microsoft.com/office/powerpoint/2010/main" val="717866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6BDC9-2B2B-CA46-87EA-27988D05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Webhooks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DB2A89-CAF7-0740-99FE-30EF24A47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68" y="2545299"/>
            <a:ext cx="3180526" cy="194130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21EBB5-3C79-4149-9178-FB56E58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2439143"/>
            <a:ext cx="3032847" cy="24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6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AdafruitDHT.py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#!/</a:t>
            </a:r>
            <a:r>
              <a:rPr lang="en-US" altLang="zh-TW" dirty="0" err="1"/>
              <a:t>usr</a:t>
            </a:r>
            <a:r>
              <a:rPr lang="en-US" altLang="zh-TW" dirty="0"/>
              <a:t>/bin/python3</a:t>
            </a:r>
          </a:p>
          <a:p>
            <a:r>
              <a:rPr lang="en-US" altLang="zh-TW" dirty="0"/>
              <a:t># Try to grab a sensor reading.  Use the </a:t>
            </a:r>
            <a:r>
              <a:rPr lang="en-US" altLang="zh-TW" dirty="0" err="1"/>
              <a:t>read_retry</a:t>
            </a:r>
            <a:r>
              <a:rPr lang="en-US" altLang="zh-TW" dirty="0"/>
              <a:t> method which will retry up</a:t>
            </a:r>
          </a:p>
          <a:p>
            <a:r>
              <a:rPr lang="en-US" altLang="zh-TW" dirty="0"/>
              <a:t># to 15 times to get a sensor reading (waiting 2 seconds between each retry).</a:t>
            </a:r>
          </a:p>
          <a:p>
            <a:r>
              <a:rPr lang="en-US" altLang="zh-TW" dirty="0"/>
              <a:t>humidity, temperature = </a:t>
            </a:r>
            <a:r>
              <a:rPr lang="en-US" altLang="zh-TW" dirty="0" err="1"/>
              <a:t>Adafruit_DHT.read_retry</a:t>
            </a:r>
            <a:r>
              <a:rPr lang="en-US" altLang="zh-TW" dirty="0"/>
              <a:t>(sensor, pin)</a:t>
            </a:r>
          </a:p>
          <a:p>
            <a:r>
              <a:rPr lang="en-US" altLang="zh-TW" dirty="0"/>
              <a:t># Un-comment the line below to convert the temperature to Fahrenheit.</a:t>
            </a:r>
          </a:p>
          <a:p>
            <a:r>
              <a:rPr lang="en-US" altLang="zh-TW" dirty="0"/>
              <a:t># temperature = temperature * 9/5.0 + 32</a:t>
            </a:r>
          </a:p>
          <a:p>
            <a:r>
              <a:rPr lang="en-US" altLang="zh-TW" dirty="0"/>
              <a:t># Note that sometimes you won't get a reading and</a:t>
            </a:r>
          </a:p>
          <a:p>
            <a:r>
              <a:rPr lang="en-US" altLang="zh-TW" dirty="0"/>
              <a:t># the results will be null (because Linux can't</a:t>
            </a:r>
          </a:p>
          <a:p>
            <a:r>
              <a:rPr lang="en-US" altLang="zh-TW" dirty="0"/>
              <a:t># guarantee the timing of calls to read the sensor).</a:t>
            </a:r>
          </a:p>
          <a:p>
            <a:r>
              <a:rPr lang="en-US" altLang="zh-TW" dirty="0"/>
              <a:t># If this happens try again!</a:t>
            </a:r>
          </a:p>
          <a:p>
            <a:r>
              <a:rPr lang="en-US" altLang="zh-TW" dirty="0"/>
              <a:t>if humidity is not None and temperature is not None:</a:t>
            </a:r>
          </a:p>
          <a:p>
            <a:r>
              <a:rPr lang="en-US" altLang="zh-TW" dirty="0"/>
              <a:t>    print('Temp={0:0.1f}*  Humidity={1:0.1f}%'.format(temperature, humidity))</a:t>
            </a:r>
          </a:p>
          <a:p>
            <a:r>
              <a:rPr lang="en-US" altLang="zh-TW" dirty="0"/>
              <a:t>else:</a:t>
            </a:r>
          </a:p>
          <a:p>
            <a:r>
              <a:rPr lang="en-US" altLang="zh-TW" dirty="0"/>
              <a:t>    print('Failed to get reading. Try again!')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sys.exit</a:t>
            </a:r>
            <a:r>
              <a:rPr lang="en-US" altLang="zh-TW" dirty="0"/>
              <a:t>(1)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864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FBD54-8FF7-4749-BA04-1698CC1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自訂一個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EventName</a:t>
            </a:r>
            <a:r>
              <a:rPr kumimoji="1" lang="en-US" altLang="zh-TW" dirty="0"/>
              <a:t>, </a:t>
            </a:r>
            <a:r>
              <a:rPr kumimoji="1" lang="zh-TW" altLang="en-US" dirty="0"/>
              <a:t>要記下來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65FE0D-1AF8-C94C-8DAA-7A0D57B1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09" y="1825625"/>
            <a:ext cx="3962582" cy="4351338"/>
          </a:xfrm>
        </p:spPr>
      </p:pic>
    </p:spTree>
    <p:extLst>
      <p:ext uri="{BB962C8B-B14F-4D97-AF65-F5344CB8AC3E}">
        <p14:creationId xmlns:p14="http://schemas.microsoft.com/office/powerpoint/2010/main" val="2246459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A795A-BC59-5E43-BB02-5A911137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2: That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9D8E3F-6A53-CB47-8CD2-AC116603E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6" y="1933357"/>
            <a:ext cx="7886700" cy="3559404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0495989-9BBC-EC47-9BAA-85B166743F75}"/>
              </a:ext>
            </a:extLst>
          </p:cNvPr>
          <p:cNvSpPr/>
          <p:nvPr/>
        </p:nvSpPr>
        <p:spPr>
          <a:xfrm>
            <a:off x="5464355" y="3187342"/>
            <a:ext cx="2805002" cy="1305143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2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CEEC8-9FDA-AE46-80ED-8986E8DC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</a:t>
            </a:r>
            <a:r>
              <a:rPr kumimoji="1" lang="en-US" altLang="zh-CN" dirty="0"/>
              <a:t>Notification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CBE0A7-2EA2-AE43-8DA8-26A2B1E0D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" y="1331842"/>
            <a:ext cx="3984017" cy="343894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3B7BC-10BA-0347-BFE4-524A4AE9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65" y="3299791"/>
            <a:ext cx="4967935" cy="31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02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58EB6-7C82-1F4B-9E03-604EAC7C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記得安裝手機</a:t>
            </a:r>
            <a:r>
              <a:rPr kumimoji="1" lang="en-US" altLang="zh-CN" dirty="0"/>
              <a:t> App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7DAFF6-7C5F-6E45-967A-1315A83A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31" y="1915078"/>
            <a:ext cx="6095519" cy="4351338"/>
          </a:xfrm>
        </p:spPr>
      </p:pic>
    </p:spTree>
    <p:extLst>
      <p:ext uri="{BB962C8B-B14F-4D97-AF65-F5344CB8AC3E}">
        <p14:creationId xmlns:p14="http://schemas.microsoft.com/office/powerpoint/2010/main" val="2347081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917F4-1075-6F46-A8E0-07856CB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BDDCDD6-FADC-6A48-A85A-1B80BB476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6" y="1690689"/>
            <a:ext cx="2908711" cy="4351338"/>
          </a:xfrm>
        </p:spPr>
      </p:pic>
    </p:spTree>
    <p:extLst>
      <p:ext uri="{BB962C8B-B14F-4D97-AF65-F5344CB8AC3E}">
        <p14:creationId xmlns:p14="http://schemas.microsoft.com/office/powerpoint/2010/main" val="1238346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A45BCFB-5C97-8D42-AD06-34B29AF53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84" y="1825625"/>
            <a:ext cx="6408631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35E6B6-C00E-E346-9AB7-157A397A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IFTTT -&gt; My Applets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4D8FD4-6363-D64C-8287-C587F6EC74F7}"/>
              </a:ext>
            </a:extLst>
          </p:cNvPr>
          <p:cNvSpPr/>
          <p:nvPr/>
        </p:nvSpPr>
        <p:spPr>
          <a:xfrm>
            <a:off x="2214283" y="1825625"/>
            <a:ext cx="1246094" cy="53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501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2C2FD-A6BE-EA4A-B61B-BECFFC46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Webhook -&gt; Documentation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54F7DD-681B-F04A-B35A-F2AAD6B59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5" y="2090022"/>
            <a:ext cx="8255877" cy="3701177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E5B3F9F-3F32-9844-8C45-A48160A91285}"/>
              </a:ext>
            </a:extLst>
          </p:cNvPr>
          <p:cNvSpPr/>
          <p:nvPr/>
        </p:nvSpPr>
        <p:spPr>
          <a:xfrm>
            <a:off x="5979611" y="2680345"/>
            <a:ext cx="1512642" cy="545414"/>
          </a:xfrm>
          <a:prstGeom prst="frame">
            <a:avLst/>
          </a:prstGeom>
          <a:solidFill>
            <a:srgbClr val="FF0000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76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359E02C-C1D6-0B49-97BF-B2D6C71F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1529930"/>
            <a:ext cx="7708526" cy="4739376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8E875D7-F763-C849-B9C0-5D5327F8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46409" cy="1325563"/>
          </a:xfrm>
        </p:spPr>
        <p:txBody>
          <a:bodyPr/>
          <a:lstStyle/>
          <a:p>
            <a:r>
              <a:rPr kumimoji="1" lang="en-US" altLang="zh-CN" dirty="0"/>
              <a:t>IFTTT -&gt; My  Applets, </a:t>
            </a:r>
            <a:r>
              <a:rPr kumimoji="1" lang="zh-TW" altLang="en-US" dirty="0"/>
              <a:t>記下 </a:t>
            </a:r>
            <a:r>
              <a:rPr kumimoji="1" lang="en-US" altLang="zh-TW" dirty="0"/>
              <a:t> URL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2326D3-DC5D-7A47-B77A-1ADCE35B3A15}"/>
              </a:ext>
            </a:extLst>
          </p:cNvPr>
          <p:cNvSpPr/>
          <p:nvPr/>
        </p:nvSpPr>
        <p:spPr>
          <a:xfrm>
            <a:off x="959224" y="3530174"/>
            <a:ext cx="7556126" cy="152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830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85D6B3-B240-474A-878A-29B37C63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MCS Cloud</a:t>
            </a:r>
            <a:r>
              <a:rPr kumimoji="1" lang="zh-CN" altLang="en-US" dirty="0"/>
              <a:t>產品原型</a:t>
            </a:r>
            <a:r>
              <a:rPr kumimoji="1" lang="en-US" altLang="zh-TW" dirty="0"/>
              <a:t>/</a:t>
            </a:r>
            <a:r>
              <a:rPr kumimoji="1" lang="zh-CN" altLang="en-US" dirty="0"/>
              <a:t>觸發條件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181070E-C544-5345-B847-8DBDC501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8861"/>
            <a:ext cx="7886700" cy="3984512"/>
          </a:xfrm>
        </p:spPr>
      </p:pic>
    </p:spTree>
    <p:extLst>
      <p:ext uri="{BB962C8B-B14F-4D97-AF65-F5344CB8AC3E}">
        <p14:creationId xmlns:p14="http://schemas.microsoft.com/office/powerpoint/2010/main" val="759715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6B90C-A9DA-2A4E-95EE-4DEB00E8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D4D83B-C206-D748-A289-32EC78DAE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9" y="1825625"/>
            <a:ext cx="7611742" cy="4351338"/>
          </a:xfrm>
        </p:spPr>
      </p:pic>
    </p:spTree>
    <p:extLst>
      <p:ext uri="{BB962C8B-B14F-4D97-AF65-F5344CB8AC3E}">
        <p14:creationId xmlns:p14="http://schemas.microsoft.com/office/powerpoint/2010/main" val="187866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AdafruitDHT.py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while true: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h0, t0</a:t>
            </a:r>
            <a:r>
              <a:rPr lang="en-US" altLang="zh-TW" dirty="0"/>
              <a:t> = </a:t>
            </a:r>
            <a:r>
              <a:rPr lang="en-US" altLang="zh-TW" dirty="0" err="1"/>
              <a:t>Adafruit_DHT.read_retry</a:t>
            </a:r>
            <a:r>
              <a:rPr lang="en-US" altLang="zh-TW" dirty="0"/>
              <a:t>(sensor, pin)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>
                <a:solidFill>
                  <a:srgbClr val="FF0000"/>
                </a:solidFill>
              </a:rPr>
              <a:t>h0</a:t>
            </a:r>
            <a:r>
              <a:rPr lang="en-US" altLang="zh-TW" dirty="0"/>
              <a:t> is not None and </a:t>
            </a:r>
            <a:r>
              <a:rPr lang="en-US" altLang="zh-TW" dirty="0">
                <a:solidFill>
                  <a:srgbClr val="FF0000"/>
                </a:solidFill>
              </a:rPr>
              <a:t>t0</a:t>
            </a:r>
            <a:r>
              <a:rPr lang="en-US" altLang="zh-TW" dirty="0"/>
              <a:t> is not None:</a:t>
            </a:r>
          </a:p>
          <a:p>
            <a:pPr lvl="2"/>
            <a:r>
              <a:rPr lang="en-US" altLang="zh-TW" dirty="0"/>
              <a:t>print('Temp={0:0.1f}*  Humidity={1:0.1f}%'.format(</a:t>
            </a:r>
            <a:r>
              <a:rPr lang="en-US" altLang="zh-TW" dirty="0">
                <a:solidFill>
                  <a:srgbClr val="FF0000"/>
                </a:solidFill>
              </a:rPr>
              <a:t>t0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h0</a:t>
            </a:r>
            <a:r>
              <a:rPr lang="en-US" altLang="zh-TW" dirty="0"/>
              <a:t>))</a:t>
            </a:r>
          </a:p>
          <a:p>
            <a:pPr lvl="1"/>
            <a:r>
              <a:rPr lang="en-US" altLang="zh-TW" dirty="0"/>
              <a:t>else:</a:t>
            </a:r>
          </a:p>
          <a:p>
            <a:pPr lvl="2"/>
            <a:r>
              <a:rPr lang="en-US" altLang="zh-TW" dirty="0"/>
              <a:t>print('Failed to get reading. Try again!')</a:t>
            </a:r>
          </a:p>
          <a:p>
            <a:pPr lvl="2"/>
            <a:r>
              <a:rPr lang="en-US" altLang="zh-TW" dirty="0" err="1"/>
              <a:t>sys.exit</a:t>
            </a:r>
            <a:r>
              <a:rPr lang="en-US" altLang="zh-TW" dirty="0"/>
              <a:t>(1)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332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B1B96-BD90-A449-955B-966292C9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設定觸發條件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E93ABF4-8ECB-2545-AAEF-FC58725DD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981994"/>
            <a:ext cx="7594600" cy="4038600"/>
          </a:xfrm>
        </p:spPr>
      </p:pic>
    </p:spTree>
    <p:extLst>
      <p:ext uri="{BB962C8B-B14F-4D97-AF65-F5344CB8AC3E}">
        <p14:creationId xmlns:p14="http://schemas.microsoft.com/office/powerpoint/2010/main" val="3280299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B71A50FB-AF2B-D14D-B224-166BDFC2D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22250"/>
            <a:ext cx="7366000" cy="64135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98FD4E9-55E6-6E44-9200-D93EC5DCBC97}"/>
              </a:ext>
            </a:extLst>
          </p:cNvPr>
          <p:cNvSpPr/>
          <p:nvPr/>
        </p:nvSpPr>
        <p:spPr>
          <a:xfrm>
            <a:off x="3299013" y="1703294"/>
            <a:ext cx="4518212" cy="164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5E577-AFFE-2F4B-842E-EB5DEF47ADBA}"/>
              </a:ext>
            </a:extLst>
          </p:cNvPr>
          <p:cNvSpPr/>
          <p:nvPr/>
        </p:nvSpPr>
        <p:spPr>
          <a:xfrm>
            <a:off x="3316942" y="6160621"/>
            <a:ext cx="1810869" cy="475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422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4A84B-0AFF-496D-81B7-3F1BCD99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手機測試接收訊息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9A6D3C6-3DD2-1F40-999C-6B5AF487C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26" y="740433"/>
            <a:ext cx="2725997" cy="5902694"/>
          </a:xfrm>
        </p:spPr>
      </p:pic>
    </p:spTree>
    <p:extLst>
      <p:ext uri="{BB962C8B-B14F-4D97-AF65-F5344CB8AC3E}">
        <p14:creationId xmlns:p14="http://schemas.microsoft.com/office/powerpoint/2010/main" val="2703182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手機收到溫度的警示</a:t>
            </a:r>
          </a:p>
        </p:txBody>
      </p:sp>
    </p:spTree>
    <p:extLst>
      <p:ext uri="{BB962C8B-B14F-4D97-AF65-F5344CB8AC3E}">
        <p14:creationId xmlns:p14="http://schemas.microsoft.com/office/powerpoint/2010/main" val="946307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D87DD-DECD-A947-A48D-69BC548C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由</a:t>
            </a:r>
            <a:r>
              <a:rPr kumimoji="1" lang="en-US" altLang="zh-TW" dirty="0"/>
              <a:t> IFTTT </a:t>
            </a:r>
            <a:r>
              <a:rPr kumimoji="1" lang="zh-CN" altLang="en-US" dirty="0"/>
              <a:t>控制</a:t>
            </a:r>
            <a:r>
              <a:rPr kumimoji="1" lang="en-US" altLang="zh-CN" dirty="0"/>
              <a:t> LED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906DE-E478-674A-844A-99FEAB66B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8596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9BF3401-DDCA-A44C-A5C6-4C9A38EA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Applet, </a:t>
            </a:r>
            <a:r>
              <a:rPr kumimoji="1" lang="zh-CN" altLang="en-US" dirty="0"/>
              <a:t>自己定義</a:t>
            </a:r>
            <a:r>
              <a:rPr kumimoji="1" lang="en-US" altLang="zh-CN" dirty="0"/>
              <a:t> this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77C6D95-7EDE-C54C-9969-0A25BFBE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2249"/>
            <a:ext cx="7886700" cy="3218090"/>
          </a:xfrm>
        </p:spPr>
      </p:pic>
    </p:spTree>
    <p:extLst>
      <p:ext uri="{BB962C8B-B14F-4D97-AF65-F5344CB8AC3E}">
        <p14:creationId xmlns:p14="http://schemas.microsoft.com/office/powerpoint/2010/main" val="295295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9EA7566-0A5D-7243-9677-C37350279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144000" cy="48453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B128F2-5358-0F4B-9E36-88912235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Ex. </a:t>
            </a:r>
            <a:r>
              <a:rPr kumimoji="1" lang="en-US" altLang="zh-TW" dirty="0" err="1"/>
              <a:t>DateTime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7EDCB9-E60A-174B-817E-5C4A9B790CB3}"/>
              </a:ext>
            </a:extLst>
          </p:cNvPr>
          <p:cNvSpPr/>
          <p:nvPr/>
        </p:nvSpPr>
        <p:spPr>
          <a:xfrm>
            <a:off x="1416423" y="3421043"/>
            <a:ext cx="1739154" cy="1975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7035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9012D-1F20-AD47-B2D1-97789158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Trigger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E6B214-93D6-CF49-B572-F4E858ED3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9" y="1825625"/>
            <a:ext cx="4810742" cy="4351338"/>
          </a:xfrm>
        </p:spPr>
      </p:pic>
    </p:spTree>
    <p:extLst>
      <p:ext uri="{BB962C8B-B14F-4D97-AF65-F5344CB8AC3E}">
        <p14:creationId xmlns:p14="http://schemas.microsoft.com/office/powerpoint/2010/main" val="3730791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7FB50-7BFD-BD41-B227-055E988B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that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B0AD4A-E2C6-BE4B-95C5-62187C7A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89234"/>
            <a:ext cx="7886700" cy="4224119"/>
          </a:xfrm>
        </p:spPr>
      </p:pic>
    </p:spTree>
    <p:extLst>
      <p:ext uri="{BB962C8B-B14F-4D97-AF65-F5344CB8AC3E}">
        <p14:creationId xmlns:p14="http://schemas.microsoft.com/office/powerpoint/2010/main" val="2489327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E28083-5DC0-C440-A51F-96F2C2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</a:t>
            </a:r>
            <a:r>
              <a:rPr kumimoji="1" lang="en-US" altLang="zh-CN" dirty="0"/>
              <a:t> webhooks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02B3B90-34DA-AC47-A3AB-8263F2152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9" y="1879414"/>
            <a:ext cx="4668240" cy="3642846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C9358F-E2BA-1948-927C-91CC9C7AE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00" y="1520826"/>
            <a:ext cx="4292200" cy="49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8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53642-6AEB-4EA3-9812-42541DE5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to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BCC46-DDE4-4B22-B284-5066F598F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將所有變更寫入資料庫</a:t>
            </a:r>
            <a:endParaRPr lang="en-US" altLang="zh-TW" dirty="0"/>
          </a:p>
          <a:p>
            <a:pPr lvl="1"/>
            <a:r>
              <a:rPr lang="en-US" altLang="zh-TW" dirty="0"/>
              <a:t>git commit</a:t>
            </a:r>
          </a:p>
          <a:p>
            <a:r>
              <a:rPr lang="zh-TW" altLang="en-US" dirty="0"/>
              <a:t>上傳到 </a:t>
            </a:r>
            <a:r>
              <a:rPr lang="en-US" altLang="zh-TW" dirty="0" err="1"/>
              <a:t>github</a:t>
            </a:r>
            <a:endParaRPr lang="en-US" altLang="zh-TW" dirty="0"/>
          </a:p>
          <a:p>
            <a:pPr lvl="1"/>
            <a:r>
              <a:rPr lang="en-US" altLang="zh-TW" dirty="0"/>
              <a:t>git push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3341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528C7-331D-1449-A2B9-12B7B5A5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A4CCE0-3D65-0147-B27A-E6D9C71D8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URL: </a:t>
            </a:r>
            <a:r>
              <a:rPr lang="en-US" altLang="zh-TW" dirty="0">
                <a:hlinkClick r:id="rId2"/>
              </a:rPr>
              <a:t>https://api.mediatek.com/mcs/v2/devices/</a:t>
            </a:r>
            <a:r>
              <a:rPr lang="en-US" altLang="zh-TW" dirty="0">
                <a:solidFill>
                  <a:srgbClr val="FF0000"/>
                </a:solidFill>
                <a:hlinkClick r:id="rId2"/>
              </a:rPr>
              <a:t>{deviceId}</a:t>
            </a:r>
            <a:r>
              <a:rPr lang="en-US" altLang="zh-TW" dirty="0">
                <a:hlinkClick r:id="rId2"/>
              </a:rPr>
              <a:t>/datapoints</a:t>
            </a:r>
            <a:endParaRPr lang="en-US" altLang="zh-TW" dirty="0"/>
          </a:p>
          <a:p>
            <a:r>
              <a:rPr lang="en-US" altLang="zh-TW" dirty="0"/>
              <a:t>Method: </a:t>
            </a:r>
            <a:r>
              <a:rPr lang="en-US" altLang="zh-TW" b="1" dirty="0">
                <a:solidFill>
                  <a:srgbClr val="FF0000"/>
                </a:solidFill>
              </a:rPr>
              <a:t>POST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Content Type: </a:t>
            </a:r>
            <a:r>
              <a:rPr lang="en-US" altLang="zh-TW" b="1" dirty="0"/>
              <a:t>application/</a:t>
            </a:r>
            <a:r>
              <a:rPr lang="en-US" altLang="zh-TW" b="1" dirty="0" err="1"/>
              <a:t>json</a:t>
            </a:r>
            <a:endParaRPr lang="en-US" altLang="zh-TW" b="1" dirty="0"/>
          </a:p>
          <a:p>
            <a:r>
              <a:rPr lang="en-US" altLang="zh-TW" b="1" dirty="0"/>
              <a:t>Body:</a:t>
            </a:r>
          </a:p>
          <a:p>
            <a:pPr marL="0" indent="0">
              <a:buNone/>
            </a:pPr>
            <a:r>
              <a:rPr lang="en-US" altLang="zh-TW" dirty="0"/>
              <a:t>{ "</a:t>
            </a:r>
            <a:r>
              <a:rPr lang="en-US" altLang="zh-TW" dirty="0" err="1"/>
              <a:t>appId</a:t>
            </a:r>
            <a:r>
              <a:rPr lang="en-US" altLang="zh-TW" dirty="0">
                <a:solidFill>
                  <a:srgbClr val="FF0000"/>
                </a:solidFill>
              </a:rPr>
              <a:t>":"{your </a:t>
            </a:r>
            <a:r>
              <a:rPr lang="en-US" altLang="zh-TW" dirty="0" err="1">
                <a:solidFill>
                  <a:srgbClr val="FF0000"/>
                </a:solidFill>
              </a:rPr>
              <a:t>appId</a:t>
            </a:r>
            <a:r>
              <a:rPr lang="en-US" altLang="zh-TW" dirty="0">
                <a:solidFill>
                  <a:srgbClr val="FF0000"/>
                </a:solidFill>
              </a:rPr>
              <a:t>}</a:t>
            </a:r>
            <a:r>
              <a:rPr lang="en-US" altLang="zh-TW" dirty="0"/>
              <a:t>", "</a:t>
            </a:r>
            <a:r>
              <a:rPr lang="en-US" altLang="zh-TW" dirty="0" err="1"/>
              <a:t>appSecret</a:t>
            </a:r>
            <a:r>
              <a:rPr lang="en-US" altLang="zh-TW" dirty="0"/>
              <a:t>": "</a:t>
            </a:r>
            <a:r>
              <a:rPr lang="en-US" altLang="zh-TW" dirty="0">
                <a:solidFill>
                  <a:srgbClr val="FF0000"/>
                </a:solidFill>
              </a:rPr>
              <a:t>{your </a:t>
            </a:r>
            <a:r>
              <a:rPr lang="en-US" altLang="zh-TW" dirty="0" err="1">
                <a:solidFill>
                  <a:srgbClr val="FF0000"/>
                </a:solidFill>
              </a:rPr>
              <a:t>appSecret</a:t>
            </a:r>
            <a:r>
              <a:rPr lang="en-US" altLang="zh-TW" dirty="0">
                <a:solidFill>
                  <a:srgbClr val="FF0000"/>
                </a:solidFill>
              </a:rPr>
              <a:t>}</a:t>
            </a:r>
            <a:r>
              <a:rPr lang="en-US" altLang="zh-TW" dirty="0"/>
              <a:t>", "</a:t>
            </a:r>
            <a:r>
              <a:rPr lang="en-US" altLang="zh-TW" dirty="0" err="1"/>
              <a:t>datapoints</a:t>
            </a:r>
            <a:r>
              <a:rPr lang="en-US" altLang="zh-TW" dirty="0"/>
              <a:t>":[ { "</a:t>
            </a:r>
            <a:r>
              <a:rPr lang="en-US" altLang="zh-TW" dirty="0" err="1"/>
              <a:t>dataChnId</a:t>
            </a:r>
            <a:r>
              <a:rPr lang="en-US" altLang="zh-TW" dirty="0"/>
              <a:t>":</a:t>
            </a:r>
            <a:r>
              <a:rPr lang="en-US" altLang="zh-TW" dirty="0">
                <a:solidFill>
                  <a:srgbClr val="FF0000"/>
                </a:solidFill>
              </a:rPr>
              <a:t>"switch"</a:t>
            </a:r>
            <a:r>
              <a:rPr lang="en-US" altLang="zh-TW" dirty="0"/>
              <a:t>, "values":{ "value":"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" } } ] }</a:t>
            </a:r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9417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D8AFA-A219-8343-8EEA-A28373E8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BCE8FB-16EB-4646-AC48-996791F9E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89" y="2184213"/>
            <a:ext cx="3401461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7600C5-E33F-5547-BBFE-63BC6BFFF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0"/>
            <a:ext cx="3655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3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82AE7-6C6D-3341-985A-267C8895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</a:t>
            </a:r>
            <a:r>
              <a:rPr kumimoji="1" lang="zh-CN" altLang="en-US" dirty="0"/>
              <a:t>完成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61E9F5-2A35-F64A-AE42-1A8FF49F5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74" y="1027907"/>
            <a:ext cx="2919796" cy="5380553"/>
          </a:xfrm>
        </p:spPr>
      </p:pic>
    </p:spTree>
    <p:extLst>
      <p:ext uri="{BB962C8B-B14F-4D97-AF65-F5344CB8AC3E}">
        <p14:creationId xmlns:p14="http://schemas.microsoft.com/office/powerpoint/2010/main" val="2870662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AE7B5-F6BB-714E-A9D9-56D919FC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Thinking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1CEF88-B498-DE40-A974-5864F092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把</a:t>
            </a:r>
            <a:r>
              <a:rPr kumimoji="1" lang="en-US" altLang="zh-TW" dirty="0"/>
              <a:t> This </a:t>
            </a:r>
            <a:r>
              <a:rPr kumimoji="1" lang="zh-CN" altLang="en-US" dirty="0"/>
              <a:t>也改成</a:t>
            </a:r>
            <a:r>
              <a:rPr kumimoji="1" lang="en-US" altLang="zh-CN" dirty="0"/>
              <a:t> webhook:</a:t>
            </a:r>
            <a:r>
              <a:rPr kumimoji="1" lang="zh-CN" altLang="en-US" dirty="0"/>
              <a:t>當溫度</a:t>
            </a:r>
            <a:r>
              <a:rPr kumimoji="1" lang="en-US" altLang="zh-CN" dirty="0"/>
              <a:t> &gt; 25 </a:t>
            </a:r>
            <a:r>
              <a:rPr kumimoji="1" lang="zh-CN" altLang="en-US" dirty="0"/>
              <a:t>度</a:t>
            </a:r>
            <a:r>
              <a:rPr kumimoji="1" lang="en-US" altLang="zh-CN" dirty="0"/>
              <a:t>, LED </a:t>
            </a:r>
            <a:r>
              <a:rPr kumimoji="1" lang="zh-CN" altLang="en-US" dirty="0"/>
              <a:t>亮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將</a:t>
            </a:r>
            <a:r>
              <a:rPr kumimoji="1" lang="en-US" altLang="zh-CN" dirty="0"/>
              <a:t> This </a:t>
            </a:r>
            <a:r>
              <a:rPr kumimoji="1" lang="zh-CN" altLang="en-US" dirty="0"/>
              <a:t>改為</a:t>
            </a:r>
            <a:r>
              <a:rPr kumimoji="1" lang="en-US" altLang="zh-CN" dirty="0"/>
              <a:t> FB, IG, Line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594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6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手機</a:t>
            </a:r>
            <a:r>
              <a:rPr lang="en-US" altLang="zh-TW" dirty="0"/>
              <a:t> App </a:t>
            </a:r>
            <a:r>
              <a:rPr lang="zh-CN" altLang="en-US" dirty="0"/>
              <a:t>可以控制</a:t>
            </a:r>
            <a:r>
              <a:rPr lang="en-US" altLang="zh-CN" dirty="0"/>
              <a:t> Raspberry Pi </a:t>
            </a:r>
            <a:r>
              <a:rPr lang="zh-CN" altLang="en-US" dirty="0"/>
              <a:t>的</a:t>
            </a:r>
            <a:r>
              <a:rPr lang="en-US" altLang="zh-CN" dirty="0"/>
              <a:t> 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72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POINT #1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 </a:t>
            </a:r>
            <a:r>
              <a:rPr lang="en-US" altLang="zh-TW" dirty="0"/>
              <a:t>DHT-11 </a:t>
            </a:r>
            <a:r>
              <a:rPr lang="zh-TW" altLang="en-US" dirty="0"/>
              <a:t>可以一直量測溫溼度</a:t>
            </a:r>
            <a:endParaRPr lang="en-US" altLang="zh-TW" dirty="0"/>
          </a:p>
          <a:p>
            <a:r>
              <a:rPr lang="zh-TW" altLang="en-US" dirty="0"/>
              <a:t>並將程式上傳到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833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</TotalTime>
  <Words>965</Words>
  <Application>Microsoft Office PowerPoint</Application>
  <PresentationFormat>如螢幕大小 (4:3)</PresentationFormat>
  <Paragraphs>189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3" baseType="lpstr">
      <vt:lpstr>Arial Unicode MS</vt:lpstr>
      <vt:lpstr>等线</vt:lpstr>
      <vt:lpstr>等线 Light</vt:lpstr>
      <vt:lpstr>Inconsolata</vt:lpstr>
      <vt:lpstr>新細明體</vt:lpstr>
      <vt:lpstr>Arial</vt:lpstr>
      <vt:lpstr>Calibri</vt:lpstr>
      <vt:lpstr>Calibri Light</vt:lpstr>
      <vt:lpstr>Office 佈景主題</vt:lpstr>
      <vt:lpstr>Raspberry Pi GPIO + MCS Cloud</vt:lpstr>
      <vt:lpstr>DHT-11 溫溼度感應器</vt:lpstr>
      <vt:lpstr>Reference</vt:lpstr>
      <vt:lpstr>Github</vt:lpstr>
      <vt:lpstr>Packages</vt:lpstr>
      <vt:lpstr>Modify AdafruitDHT.py</vt:lpstr>
      <vt:lpstr>Modify AdafruitDHT.py</vt:lpstr>
      <vt:lpstr>Upload to github</vt:lpstr>
      <vt:lpstr>CHECK POINT #1 </vt:lpstr>
      <vt:lpstr>MCS Cloud</vt:lpstr>
      <vt:lpstr>Reference</vt:lpstr>
      <vt:lpstr>MediaTek Cloud Sandbox (MCS) 端</vt:lpstr>
      <vt:lpstr>Step 1:</vt:lpstr>
      <vt:lpstr>Step 2: Login</vt:lpstr>
      <vt:lpstr>Step 3:點擊 開始</vt:lpstr>
      <vt:lpstr>Step 4: 開發 -&gt; 產品原型</vt:lpstr>
      <vt:lpstr>Step 5. </vt:lpstr>
      <vt:lpstr>PowerPoint 簡報</vt:lpstr>
      <vt:lpstr>Step 6</vt:lpstr>
      <vt:lpstr>Step 7 Add Data Channel</vt:lpstr>
      <vt:lpstr>Step 8. Display -&gt; Add</vt:lpstr>
      <vt:lpstr>Step 9</vt:lpstr>
      <vt:lpstr>PowerPoint 簡報</vt:lpstr>
      <vt:lpstr>Step 10</vt:lpstr>
      <vt:lpstr>Step 11</vt:lpstr>
      <vt:lpstr>PowerPoint 簡報</vt:lpstr>
      <vt:lpstr>Step 12</vt:lpstr>
      <vt:lpstr>PowerPoint 簡報</vt:lpstr>
      <vt:lpstr>PowerPoint 簡報</vt:lpstr>
      <vt:lpstr>Step 13 – Modify AdafruitDHT.py add post_to_mcs function</vt:lpstr>
      <vt:lpstr>Modify AdafruitDHT.py</vt:lpstr>
      <vt:lpstr>PowerPoint 簡報</vt:lpstr>
      <vt:lpstr>Step 14:上傳 github</vt:lpstr>
      <vt:lpstr>CHECK POINT 2</vt:lpstr>
      <vt:lpstr>MCS Cloud 顯示開關狀態</vt:lpstr>
      <vt:lpstr>新增資料通道 -&gt; 顯示器</vt:lpstr>
      <vt:lpstr>資料型態 -&gt; 開關</vt:lpstr>
      <vt:lpstr>GitHub</vt:lpstr>
      <vt:lpstr>Python 讀取 GPIO 狀態</vt:lpstr>
      <vt:lpstr>將開關狀態上傳 MCS Cloud</vt:lpstr>
      <vt:lpstr>上傳 github</vt:lpstr>
      <vt:lpstr>CHECK POINT 3</vt:lpstr>
      <vt:lpstr>MCS Cloud 控制 LED</vt:lpstr>
      <vt:lpstr>新增資料通道 控制器</vt:lpstr>
      <vt:lpstr>資料通道 -&gt; LEDControl</vt:lpstr>
      <vt:lpstr>Reference</vt:lpstr>
      <vt:lpstr>CHECK POINT 4</vt:lpstr>
      <vt:lpstr>MCS Cloud 場景</vt:lpstr>
      <vt:lpstr>MCS Cloud 主畫面選擇場景</vt:lpstr>
      <vt:lpstr>新增場景</vt:lpstr>
      <vt:lpstr>加入測試裝置</vt:lpstr>
      <vt:lpstr>將測試裝置加入</vt:lpstr>
      <vt:lpstr>確認結果</vt:lpstr>
      <vt:lpstr>IFTTT</vt:lpstr>
      <vt:lpstr>PowerPoint 簡報</vt:lpstr>
      <vt:lpstr>教學</vt:lpstr>
      <vt:lpstr>New Applet</vt:lpstr>
      <vt:lpstr>Step 1:  this</vt:lpstr>
      <vt:lpstr>Webhooks</vt:lpstr>
      <vt:lpstr>自訂一個 EventName, 要記下來 </vt:lpstr>
      <vt:lpstr>Step 2: That</vt:lpstr>
      <vt:lpstr>選Notification</vt:lpstr>
      <vt:lpstr>記得安裝手機 App</vt:lpstr>
      <vt:lpstr>PowerPoint 簡報</vt:lpstr>
      <vt:lpstr>IFTTT -&gt; My Applets</vt:lpstr>
      <vt:lpstr>Webhook -&gt; Documentation</vt:lpstr>
      <vt:lpstr>IFTTT -&gt; My  Applets, 記下  URL</vt:lpstr>
      <vt:lpstr>MCS Cloud產品原型/觸發條件</vt:lpstr>
      <vt:lpstr>PowerPoint 簡報</vt:lpstr>
      <vt:lpstr>設定觸發條件</vt:lpstr>
      <vt:lpstr>PowerPoint 簡報</vt:lpstr>
      <vt:lpstr>手機測試接收訊息</vt:lpstr>
      <vt:lpstr>CHECK POINT 5</vt:lpstr>
      <vt:lpstr>由 IFTTT 控制 LED</vt:lpstr>
      <vt:lpstr>New Applet, 自己定義 this</vt:lpstr>
      <vt:lpstr>Ex. DateTime</vt:lpstr>
      <vt:lpstr>設定 Trigger</vt:lpstr>
      <vt:lpstr>設定 that</vt:lpstr>
      <vt:lpstr>選 webhooks</vt:lpstr>
      <vt:lpstr>PowerPoint 簡報</vt:lpstr>
      <vt:lpstr>PowerPoint 簡報</vt:lpstr>
      <vt:lpstr> 完成</vt:lpstr>
      <vt:lpstr>Thinking</vt:lpstr>
      <vt:lpstr>CHECK POINT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GPIO</dc:title>
  <dc:creator>Lo Robert</dc:creator>
  <cp:lastModifiedBy>d27752551@gmail.com</cp:lastModifiedBy>
  <cp:revision>43</cp:revision>
  <dcterms:created xsi:type="dcterms:W3CDTF">2017-05-04T12:39:21Z</dcterms:created>
  <dcterms:modified xsi:type="dcterms:W3CDTF">2019-01-02T16:53:32Z</dcterms:modified>
</cp:coreProperties>
</file>